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41"/>
  </p:notesMasterIdLst>
  <p:sldIdLst>
    <p:sldId id="257" r:id="rId2"/>
    <p:sldId id="258" r:id="rId3"/>
    <p:sldId id="349" r:id="rId4"/>
    <p:sldId id="259" r:id="rId5"/>
    <p:sldId id="313" r:id="rId6"/>
    <p:sldId id="314" r:id="rId7"/>
    <p:sldId id="311" r:id="rId8"/>
    <p:sldId id="315" r:id="rId9"/>
    <p:sldId id="316" r:id="rId10"/>
    <p:sldId id="312" r:id="rId11"/>
    <p:sldId id="319" r:id="rId12"/>
    <p:sldId id="320" r:id="rId13"/>
    <p:sldId id="321" r:id="rId14"/>
    <p:sldId id="350" r:id="rId15"/>
    <p:sldId id="351" r:id="rId16"/>
    <p:sldId id="317" r:id="rId17"/>
    <p:sldId id="318"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52" r:id="rId34"/>
    <p:sldId id="353" r:id="rId35"/>
    <p:sldId id="354" r:id="rId36"/>
    <p:sldId id="355" r:id="rId37"/>
    <p:sldId id="356" r:id="rId38"/>
    <p:sldId id="337" r:id="rId39"/>
    <p:sldId id="34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7"/>
    <p:restoredTop sz="94654"/>
  </p:normalViewPr>
  <p:slideViewPr>
    <p:cSldViewPr snapToGrid="0" snapToObjects="1">
      <p:cViewPr>
        <p:scale>
          <a:sx n="98" d="100"/>
          <a:sy n="98" d="100"/>
        </p:scale>
        <p:origin x="57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3.tiff"/><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4.png"/><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0.png"/><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a:t>
            </a:r>
            <a:r>
              <a:rPr lang="en-US" dirty="0" smtClean="0"/>
              <a:t>17: Boosting</a:t>
            </a:r>
            <a:endParaRPr lang="en-US" dirty="0"/>
          </a:p>
        </p:txBody>
      </p:sp>
    </p:spTree>
    <p:extLst>
      <p:ext uri="{BB962C8B-B14F-4D97-AF65-F5344CB8AC3E}">
        <p14:creationId xmlns:p14="http://schemas.microsoft.com/office/powerpoint/2010/main" val="15647791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r>
              <a:rPr lang="en-US" dirty="0" smtClean="0"/>
              <a:t>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65107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2219598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3311130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3907261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714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91957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endParaRPr lang="en-US" sz="2400" dirty="0" smtClean="0"/>
              </a:p>
              <a:p>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smtClean="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a:t>
            </a:r>
            <a:r>
              <a:rPr lang="en-US" sz="2400" b="1" i="1" dirty="0" smtClean="0"/>
              <a:t>bjective function</a:t>
            </a:r>
            <a:r>
              <a:rPr lang="en-US" sz="2400" dirty="0" smtClean="0"/>
              <a:t>, over a set of variables, we compute the partial derivatives </a:t>
            </a:r>
            <a:r>
              <a:rPr lang="en-US" sz="2400" dirty="0"/>
              <a:t>o</a:t>
            </a:r>
            <a:r>
              <a:rPr lang="en-US" sz="2400" dirty="0" smtClean="0"/>
              <a:t>f </a:t>
            </a:r>
            <a:r>
              <a:rPr lang="en-US" sz="2400" dirty="0"/>
              <a:t>t</a:t>
            </a:r>
            <a:r>
              <a:rPr lang="en-US" sz="2400" dirty="0" smtClean="0"/>
              <a:t>his </a:t>
            </a:r>
            <a:r>
              <a:rPr lang="en-US" sz="2400" dirty="0"/>
              <a:t>f</a:t>
            </a:r>
            <a:r>
              <a:rPr lang="en-US" sz="2400" dirty="0" smtClean="0"/>
              <a:t>unction with </a:t>
            </a:r>
            <a:r>
              <a:rPr lang="en-US" sz="2400" dirty="0"/>
              <a:t>r</a:t>
            </a:r>
            <a:r>
              <a:rPr lang="en-US" sz="2400" dirty="0" smtClean="0"/>
              <a:t>espect </a:t>
            </a:r>
            <a:r>
              <a:rPr lang="en-US" sz="2400" dirty="0"/>
              <a:t>t</a:t>
            </a:r>
            <a:r>
              <a:rPr lang="en-US" sz="2400" dirty="0" smtClean="0"/>
              <a:t>o </a:t>
            </a:r>
            <a:r>
              <a:rPr lang="en-US" sz="2400" dirty="0"/>
              <a:t>t</a:t>
            </a:r>
            <a:r>
              <a:rPr lang="en-US" sz="2400" dirty="0" smtClean="0"/>
              <a:t>he </a:t>
            </a:r>
            <a:r>
              <a:rPr lang="en-US" sz="2400" dirty="0"/>
              <a:t>v</a:t>
            </a:r>
            <a:r>
              <a:rPr lang="en-US" sz="2400" dirty="0" smtClean="0"/>
              <a:t>ariables</a:t>
            </a:r>
            <a:r>
              <a:rPr lang="en-US" sz="2400" dirty="0"/>
              <a:t>.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smtClean="0"/>
              <a:t>s</a:t>
            </a:r>
            <a:r>
              <a:rPr lang="en-US" sz="2400" b="1" i="1" dirty="0" smtClean="0"/>
              <a:t>tationary point</a:t>
            </a:r>
            <a:r>
              <a:rPr lang="en-US" sz="2400" b="1" i="1" dirty="0"/>
              <a: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3188819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smtClean="0"/>
                  <a:t>	The </a:t>
                </a:r>
                <a:r>
                  <a:rPr lang="en-US" sz="2400" dirty="0"/>
                  <a:t>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a:t>
                </a:r>
                <a:r>
                  <a:rPr lang="en-US" sz="2400" b="1" dirty="0" smtClean="0"/>
                  <a:t>hy </a:t>
                </a:r>
                <a:r>
                  <a:rPr lang="en-US" sz="2400" b="1" dirty="0"/>
                  <a:t>does this work? </a:t>
                </a:r>
                <a:r>
                  <a:rPr lang="en-US" sz="2400" dirty="0"/>
                  <a:t>Recall, that as a vector, the gradient at at point gives the direction for the greatest possible rate of increase.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smtClean="0"/>
              <a:t>CS109B, STAT121B, AC209B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smtClean="0"/>
                  <a:t>The solution is to change the update step in gradient descent. Instead of using the gradient - the residuals - we use an </a:t>
                </a:r>
                <a:r>
                  <a:rPr lang="en-US" sz="2400" b="1" i="1" dirty="0"/>
                  <a:t>approximation </a:t>
                </a:r>
                <a:r>
                  <a:rPr lang="en-US" sz="2400" dirty="0"/>
                  <a:t>of the gradient that depends on the predictors: </a:t>
                </a:r>
                <a:endParaRPr lang="en-US" sz="2400" dirty="0" smtClean="0"/>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a:t>
                </a:r>
                <a:r>
                  <a:rPr lang="en-US" sz="2400" dirty="0" smtClean="0"/>
                  <a:t>where                 </a:t>
                </a:r>
                <a:r>
                  <a:rPr lang="en-US" sz="2400" dirty="0"/>
                  <a:t>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charset="0"/>
                            <a:ea typeface="Cambria Math" panose="02040503050406030204" pitchFamily="18" charset="0"/>
                          </a:rPr>
                        </m:ctrlPr>
                      </m:sSubPr>
                      <m:e>
                        <m:acc>
                          <m:accPr>
                            <m:chr m:val="̂"/>
                            <m:ctrlPr>
                              <a:rPr lang="en-US" sz="2400" b="0" i="1" smtClean="0">
                                <a:latin typeface="Cambria Math"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smtClean="0"/>
              <a:t>Finish Random Forest</a:t>
            </a:r>
          </a:p>
          <a:p>
            <a:pPr marL="457200" indent="-457200">
              <a:spcAft>
                <a:spcPts val="1800"/>
              </a:spcAft>
              <a:buFont typeface="Arial" charset="0"/>
              <a:buChar char="•"/>
            </a:pPr>
            <a:r>
              <a:rPr lang="en-US" dirty="0" smtClean="0"/>
              <a:t>Boosting</a:t>
            </a:r>
          </a:p>
          <a:p>
            <a:pPr marL="457200" indent="-457200">
              <a:spcAft>
                <a:spcPts val="1800"/>
              </a:spcAft>
              <a:buFont typeface="Arial" charset="0"/>
              <a:buChar char="•"/>
            </a:pPr>
            <a:r>
              <a:rPr lang="en-US" dirty="0" smtClean="0"/>
              <a:t>Gradient Boosting</a:t>
            </a:r>
            <a:endParaRPr lang="en-US" dirty="0"/>
          </a:p>
          <a:p>
            <a:pPr marL="1200120" lvl="1" indent="-457200">
              <a:spcAft>
                <a:spcPts val="1800"/>
              </a:spcAft>
              <a:buFont typeface="Arial" charset="0"/>
              <a:buChar char="•"/>
            </a:pPr>
            <a:r>
              <a:rPr lang="en-US" sz="2400" dirty="0"/>
              <a:t>Set-up and intuition</a:t>
            </a:r>
          </a:p>
          <a:p>
            <a:pPr marL="1200120" lvl="1" indent="-457200">
              <a:spcAft>
                <a:spcPts val="1800"/>
              </a:spcAft>
              <a:buFont typeface="Arial" charset="0"/>
              <a:buChar char="•"/>
            </a:pPr>
            <a:r>
              <a:rPr lang="en-US" sz="2400" dirty="0"/>
              <a:t>Connection to Gradient Descent</a:t>
            </a:r>
          </a:p>
          <a:p>
            <a:pPr marL="1200120" lvl="1" indent="-457200">
              <a:spcAft>
                <a:spcPts val="1800"/>
              </a:spcAft>
              <a:buFont typeface="Arial" charset="0"/>
              <a:buChar char="•"/>
            </a:pPr>
            <a:r>
              <a:rPr lang="en-US" sz="2400" dirty="0"/>
              <a:t>The </a:t>
            </a:r>
            <a:r>
              <a:rPr lang="en-US" sz="2400" dirty="0" smtClean="0"/>
              <a:t>Algorithm</a:t>
            </a:r>
          </a:p>
          <a:p>
            <a:pPr marL="457200" indent="-457200">
              <a:spcAft>
                <a:spcPts val="1800"/>
              </a:spcAft>
              <a:buFont typeface="Arial" charset="0"/>
              <a:buChar char="•"/>
            </a:pPr>
            <a:r>
              <a:rPr lang="en-US" dirty="0" err="1" smtClean="0"/>
              <a:t>AdaBoost</a:t>
            </a:r>
            <a:endParaRPr lang="en-US" sz="2800" dirty="0" smtClean="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xmlns=""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xmlns=""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smtClean="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smtClean="0"/>
              </a:p>
              <a:p>
                <a:r>
                  <a:rPr lang="en-US" sz="2400" dirty="0" smtClean="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err="1" smtClean="0"/>
              <a:t>AdaBoost</a:t>
            </a:r>
            <a:r>
              <a:rPr lang="en-US" dirty="0" smtClean="0"/>
              <a:t>: illustration </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average the </a:t>
            </a:r>
            <a:r>
              <a:rPr lang="en-US" sz="2400" dirty="0" smtClean="0"/>
              <a:t>predictions.</a:t>
            </a:r>
            <a:endParaRPr lang="en-US" sz="2400" dirty="0"/>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a:t>
            </a:r>
            <a:r>
              <a:rPr lang="en-US" sz="2400" dirty="0" smtClean="0"/>
              <a:t>trees</a:t>
            </a:r>
            <a:r>
              <a:rPr lang="en-US" sz="2400" dirty="0"/>
              <a:t>, each trained on a bootstrap sample of the training </a:t>
            </a:r>
            <a:r>
              <a:rPr lang="en-US" sz="2400" dirty="0" smtClean="0"/>
              <a:t>set</a:t>
            </a:r>
            <a:endParaRPr lang="en-US" sz="2400" dirty="0"/>
          </a:p>
          <a:p>
            <a:pPr marL="342900" indent="-342900">
              <a:buFont typeface="Arial" panose="020B0604020202020204" pitchFamily="34" charset="0"/>
              <a:buChar char="•"/>
            </a:pPr>
            <a:r>
              <a:rPr lang="en-US" sz="2400" dirty="0"/>
              <a:t>in each tree and each split, randomly select a subset of predictors, choose a predictor from this subset for </a:t>
            </a:r>
            <a:r>
              <a:rPr lang="en-US" sz="2400" dirty="0" smtClean="0"/>
              <a:t>splitting </a:t>
            </a:r>
            <a:endParaRPr lang="en-US" sz="2400" dirty="0"/>
          </a:p>
          <a:p>
            <a:pPr marL="342900" indent="-342900">
              <a:buFont typeface="Arial" panose="020B0604020202020204" pitchFamily="34" charset="0"/>
              <a:buChar char="•"/>
            </a:pPr>
            <a:r>
              <a:rPr lang="en-US" sz="2400" dirty="0"/>
              <a:t>average the predictions </a:t>
            </a:r>
            <a:endParaRPr lang="en-US" sz="2400" dirty="0" smtClean="0"/>
          </a:p>
          <a:p>
            <a:endParaRPr lang="en-US" sz="2400" dirty="0"/>
          </a:p>
          <a:p>
            <a:r>
              <a:rPr lang="en-US" sz="2000" dirty="0"/>
              <a:t>Note that the ensemble building aspects of both </a:t>
            </a:r>
            <a:r>
              <a:rPr lang="en-US" sz="2000" dirty="0" smtClean="0"/>
              <a:t>methods </a:t>
            </a:r>
            <a:r>
              <a:rPr lang="en-US" sz="2000" dirty="0"/>
              <a:t>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smtClean="0"/>
              <a:t>Question: </a:t>
            </a:r>
            <a:r>
              <a:rPr lang="en-US" sz="2400" dirty="0" smtClean="0"/>
              <a:t>Could </a:t>
            </a:r>
            <a:r>
              <a:rPr lang="en-US" sz="2400" dirty="0"/>
              <a:t>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205421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smtClean="0"/>
              <a:t>Question:</a:t>
            </a:r>
            <a:r>
              <a:rPr lang="en-US" sz="2400" dirty="0" smtClean="0"/>
              <a:t> But </a:t>
            </a:r>
            <a:r>
              <a:rPr lang="en-US" sz="2400" dirty="0"/>
              <a:t>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smtClean="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a:t>
                </a:r>
                <a:r>
                  <a:rPr lang="en-US" sz="2300" dirty="0" smtClean="0"/>
                  <a:t> by </a:t>
                </a:r>
                <a:r>
                  <a:rPr lang="en-US" sz="2300" dirty="0"/>
                  <a:t>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i="1">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baseline="30000" dirty="0"/>
                  <a:t> </a:t>
                </a:r>
                <a:r>
                  <a:rPr lang="en-US" sz="2300" dirty="0"/>
                  <a:t>on the training </a:t>
                </a:r>
                <a:r>
                  <a:rPr lang="en-US" sz="2300" dirty="0" smtClean="0"/>
                  <a:t>data </a:t>
                </a:r>
                <a:endParaRPr lang="en-US" sz="2300" b="0" i="1" dirty="0" smtClean="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smtClean="0"/>
                  <a:t> </a:t>
                </a:r>
                <a:endParaRPr lang="en-US" sz="2300" dirty="0">
                  <a:effectLst/>
                </a:endParaRPr>
              </a:p>
              <a:p>
                <a:pPr>
                  <a:spcAft>
                    <a:spcPts val="600"/>
                  </a:spcAft>
                </a:pPr>
                <a:r>
                  <a:rPr lang="en-US" sz="2300" dirty="0"/>
                  <a:t>	</a:t>
                </a:r>
                <a:r>
                  <a:rPr lang="en-US" sz="2300" dirty="0"/>
                  <a:t>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smtClean="0"/>
                  <a:t> .   </a:t>
                </a:r>
                <a:r>
                  <a:rPr lang="en-US" sz="2300" dirty="0"/>
                  <a:t>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a:t>
                </a:r>
                <a:r>
                  <a:rPr lang="en-US" sz="2300" dirty="0" smtClean="0"/>
                  <a:t>, </a:t>
                </a:r>
                <a:r>
                  <a:rPr lang="en-US" sz="2300" dirty="0"/>
                  <a:t>to the current </a:t>
                </a:r>
                <a:r>
                  <a:rPr lang="en-US" sz="2300" b="1" i="1" dirty="0"/>
                  <a:t>residuals</a:t>
                </a:r>
                <a:r>
                  <a:rPr lang="en-US" sz="2300" dirty="0"/>
                  <a:t>, i.e. train </a:t>
                </a:r>
                <a:r>
                  <a:rPr lang="en-US" sz="2300" dirty="0" smtClean="0"/>
                  <a:t>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endParaRPr lang="en-US" sz="2300" dirty="0"/>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smtClean="0"/>
                  <a:t> </a:t>
                </a:r>
                <a:endParaRPr lang="en-US" sz="2300" dirty="0"/>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smtClean="0">
                  <a:ea typeface="Cambria Math" charset="0"/>
                  <a:cs typeface="Cambria Math" charset="0"/>
                </a:endParaRPr>
              </a:p>
              <a:p>
                <a:pPr>
                  <a:spcAft>
                    <a:spcPts val="600"/>
                  </a:spcAft>
                </a:pPr>
                <a:r>
                  <a:rPr lang="en-US" sz="2300" dirty="0" smtClean="0"/>
                  <a:t>5</a:t>
                </a:r>
                <a:r>
                  <a:rPr lang="en-US" sz="2300" dirty="0"/>
                  <a:t>. Repeat steps 2-4 until </a:t>
                </a:r>
                <a:r>
                  <a:rPr lang="en-US" sz="2300" b="1" i="1" dirty="0"/>
                  <a:t>stopping </a:t>
                </a:r>
                <a:r>
                  <a:rPr lang="en-US" sz="2300" dirty="0"/>
                  <a:t>condition met</a:t>
                </a:r>
                <a:r>
                  <a:rPr lang="en-US" sz="2300" dirty="0" smtClean="0"/>
                  <a:t>.</a:t>
                </a:r>
                <a:endParaRPr lang="en-US" sz="2300" dirty="0"/>
              </a:p>
              <a:p>
                <a:pPr>
                  <a:spcAft>
                    <a:spcPts val="600"/>
                  </a:spcAft>
                </a:pPr>
                <a:r>
                  <a:rPr lang="en-US" sz="2300" dirty="0" smtClean="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4179</TotalTime>
  <Words>1646</Words>
  <Application>Microsoft Macintosh PowerPoint</Application>
  <PresentationFormat>Widescreen</PresentationFormat>
  <Paragraphs>247</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Calibri</vt:lpstr>
      <vt:lpstr>Cambria Math</vt:lpstr>
      <vt:lpstr>Courier New</vt:lpstr>
      <vt:lpstr>Karla</vt:lpstr>
      <vt:lpstr>Wingdings</vt:lpstr>
      <vt:lpstr>Arial</vt:lpstr>
      <vt:lpstr>GEC_template</vt:lpstr>
      <vt:lpstr>Lecture 17: Boosting</vt:lpstr>
      <vt:lpstr>CS109B, STAT121B, AC209B </vt:lpstr>
      <vt:lpstr>Outline </vt:lpstr>
      <vt:lpstr>Bags and Forests of Trees </vt:lpstr>
      <vt:lpstr>Bags and Forests of Trees (cont.) </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AdaBoost: illustration </vt:lpstr>
      <vt:lpstr>AdaBoost: illustration </vt:lpstr>
      <vt:lpstr>AdaBoost: illustration </vt:lpstr>
      <vt:lpstr>AdaBoost: illustration </vt:lpstr>
      <vt:lpstr>AdaBoost: illustration </vt:lpstr>
      <vt:lpstr>Choosing the Learning Rage </vt:lpstr>
      <vt:lpstr>Boosting in sklearn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227</cp:revision>
  <cp:lastPrinted>2018-07-30T15:47:57Z</cp:lastPrinted>
  <dcterms:created xsi:type="dcterms:W3CDTF">2018-07-20T19:26:24Z</dcterms:created>
  <dcterms:modified xsi:type="dcterms:W3CDTF">2018-11-07T17:50:40Z</dcterms:modified>
</cp:coreProperties>
</file>